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64" r:id="rId6"/>
    <p:sldId id="278" r:id="rId7"/>
    <p:sldId id="279" r:id="rId8"/>
    <p:sldId id="280" r:id="rId9"/>
    <p:sldId id="281" r:id="rId10"/>
    <p:sldId id="282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1" r:id="rId20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3750" autoAdjust="0"/>
  </p:normalViewPr>
  <p:slideViewPr>
    <p:cSldViewPr snapToGrid="0" snapToObjects="1">
      <p:cViewPr>
        <p:scale>
          <a:sx n="70" d="100"/>
          <a:sy n="70" d="100"/>
        </p:scale>
        <p:origin x="736" y="-16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60860833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	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0498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Column formation have an higher probability to </a:t>
            </a:r>
            <a:r>
              <a:rPr lang="en-US" baseline="0" dirty="0" smtClean="0"/>
              <a:t>arrive faster to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0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48" name="Shape 48"/>
          <p:cNvSpPr/>
          <p:nvPr/>
        </p:nvSpPr>
        <p:spPr>
          <a:xfrm>
            <a:off x="749300" y="939800"/>
            <a:ext cx="11506200" cy="1714500"/>
          </a:xfrm>
          <a:prstGeom prst="roundRect">
            <a:avLst>
              <a:gd name="adj" fmla="val 11111"/>
            </a:avLst>
          </a:prstGeom>
          <a:solidFill>
            <a:srgbClr val="F8F8F8"/>
          </a:solidFill>
          <a:ln w="12700">
            <a:miter lim="400000"/>
          </a:ln>
          <a:effectLst>
            <a:outerShdw blurRad="127000" dist="127000" dir="2640000" rotWithShape="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321922" y="1023223"/>
            <a:ext cx="10350501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B51A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B51A00"/>
                </a:solidFill>
              </a:rPr>
              <a:t>Optimized Navigation </a:t>
            </a:r>
            <a:r>
              <a:rPr lang="en-US" sz="4200" dirty="0" err="1" smtClean="0">
                <a:solidFill>
                  <a:srgbClr val="B51A00"/>
                </a:solidFill>
              </a:rPr>
              <a:t>Behaviour</a:t>
            </a:r>
            <a:r>
              <a:rPr lang="en-US" sz="4200" dirty="0" smtClean="0">
                <a:solidFill>
                  <a:srgbClr val="B51A00"/>
                </a:solidFill>
              </a:rPr>
              <a:t> of Multiple Robots based on Motor-Schema</a:t>
            </a:r>
            <a:endParaRPr sz="4200" dirty="0">
              <a:solidFill>
                <a:srgbClr val="B51A00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2903072" y="7131050"/>
            <a:ext cx="1270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300"/>
          </a:p>
        </p:txBody>
      </p:sp>
      <p:sp>
        <p:nvSpPr>
          <p:cNvPr id="51" name="Shape 51"/>
          <p:cNvSpPr/>
          <p:nvPr/>
        </p:nvSpPr>
        <p:spPr>
          <a:xfrm>
            <a:off x="749300" y="3973775"/>
            <a:ext cx="5128127" cy="3518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just">
              <a:defRPr sz="1800"/>
            </a:pPr>
            <a:r>
              <a:rPr lang="en-US" sz="3200" dirty="0" smtClean="0">
                <a:latin typeface="Arial Rounded MT Bold" charset="0"/>
                <a:ea typeface="Arial Rounded MT Bold" charset="0"/>
                <a:cs typeface="Arial Rounded MT Bold" charset="0"/>
                <a:sym typeface="Gill Sans SemiBold"/>
              </a:rPr>
              <a:t>Professor:</a:t>
            </a:r>
            <a:endParaRPr sz="4200" dirty="0" smtClean="0">
              <a:latin typeface="Arial Rounded MT Bold" charset="0"/>
              <a:ea typeface="Arial Rounded MT Bold" charset="0"/>
              <a:cs typeface="Arial Rounded MT Bold" charset="0"/>
              <a:sym typeface="Gill Sans SemiBold"/>
            </a:endParaRPr>
          </a:p>
          <a:p>
            <a:pPr lvl="0" algn="just">
              <a:defRPr sz="1800"/>
            </a:pPr>
            <a:r>
              <a:rPr lang="en-US" sz="2900" dirty="0" err="1" smtClean="0"/>
              <a:t>Alcherio</a:t>
            </a:r>
            <a:r>
              <a:rPr lang="en-US" sz="2900" dirty="0" smtClean="0"/>
              <a:t> </a:t>
            </a:r>
            <a:r>
              <a:rPr lang="en-US" sz="2900" dirty="0" err="1" smtClean="0"/>
              <a:t>Martinoli</a:t>
            </a:r>
            <a:endParaRPr sz="2900" dirty="0"/>
          </a:p>
          <a:p>
            <a:pPr lvl="0" algn="just">
              <a:defRPr sz="1800"/>
            </a:pPr>
            <a:r>
              <a:rPr lang="en-US" sz="2000" dirty="0" smtClean="0"/>
              <a:t>Distributed Intelligent Systems </a:t>
            </a:r>
          </a:p>
          <a:p>
            <a:pPr lvl="0" algn="just">
              <a:defRPr sz="1800"/>
            </a:pPr>
            <a:r>
              <a:rPr lang="en-US" sz="2000" dirty="0" smtClean="0"/>
              <a:t>and Algorithms Laboratory</a:t>
            </a:r>
            <a:endParaRPr sz="2000" dirty="0"/>
          </a:p>
          <a:p>
            <a:pPr lvl="0" algn="just">
              <a:defRPr sz="1800"/>
            </a:pPr>
            <a:endParaRPr lang="en-US" sz="2000" dirty="0" smtClean="0"/>
          </a:p>
          <a:p>
            <a:pPr lvl="0" algn="just">
              <a:defRPr sz="1800"/>
            </a:pPr>
            <a:r>
              <a:rPr lang="en-US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Assistant:</a:t>
            </a:r>
            <a:endParaRPr sz="2000" dirty="0" smtClean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lvl="0" algn="just">
              <a:defRPr sz="1800"/>
            </a:pPr>
            <a:r>
              <a:rPr lang="en-US" sz="2900" dirty="0" err="1" smtClean="0"/>
              <a:t>Zeynab</a:t>
            </a:r>
            <a:r>
              <a:rPr lang="en-US" sz="2900" dirty="0" smtClean="0"/>
              <a:t> </a:t>
            </a:r>
            <a:r>
              <a:rPr lang="en-US" sz="2900" dirty="0" err="1" smtClean="0"/>
              <a:t>Talebpour</a:t>
            </a:r>
            <a:endParaRPr sz="2900" dirty="0"/>
          </a:p>
          <a:p>
            <a:pPr lvl="0" algn="just">
              <a:defRPr sz="1800"/>
            </a:pPr>
            <a:r>
              <a:rPr lang="en-US" sz="2000" dirty="0"/>
              <a:t>Distributed Intelligent Systems </a:t>
            </a:r>
            <a:endParaRPr lang="en-US" sz="2000" dirty="0" smtClean="0"/>
          </a:p>
          <a:p>
            <a:pPr lvl="0" algn="just">
              <a:defRPr sz="1800"/>
            </a:pPr>
            <a:r>
              <a:rPr lang="en-US" sz="2000" dirty="0" smtClean="0"/>
              <a:t>and </a:t>
            </a:r>
            <a:r>
              <a:rPr lang="en-US" sz="2000" dirty="0"/>
              <a:t>Algorithms Laboratory</a:t>
            </a:r>
          </a:p>
        </p:txBody>
      </p:sp>
      <p:sp>
        <p:nvSpPr>
          <p:cNvPr id="52" name="Shape 52"/>
          <p:cNvSpPr/>
          <p:nvPr/>
        </p:nvSpPr>
        <p:spPr>
          <a:xfrm>
            <a:off x="8957517" y="3612138"/>
            <a:ext cx="5803900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lang="en-US" sz="3300" dirty="0" smtClean="0">
                <a:latin typeface="Arial Rounded MT Bold" charset="0"/>
                <a:ea typeface="Arial Rounded MT Bold" charset="0"/>
                <a:cs typeface="Arial Rounded MT Bold" charset="0"/>
                <a:sym typeface="Gill Sans SemiBold"/>
              </a:rPr>
              <a:t>Students</a:t>
            </a:r>
            <a:r>
              <a:rPr sz="4200" dirty="0" smtClean="0">
                <a:latin typeface="Arial Rounded MT Bold" charset="0"/>
                <a:ea typeface="Arial Rounded MT Bold" charset="0"/>
                <a:cs typeface="Arial Rounded MT Bold" charset="0"/>
                <a:sym typeface="Gill Sans SemiBold"/>
              </a:rPr>
              <a:t>:</a:t>
            </a:r>
            <a:endParaRPr sz="4200" dirty="0">
              <a:latin typeface="Arial Rounded MT Bold" charset="0"/>
              <a:ea typeface="Arial Rounded MT Bold" charset="0"/>
              <a:cs typeface="Arial Rounded MT Bold" charset="0"/>
              <a:sym typeface="Gill Sans SemiBold"/>
            </a:endParaRPr>
          </a:p>
          <a:p>
            <a:pPr lvl="0" algn="l">
              <a:defRPr sz="1800"/>
            </a:pPr>
            <a:r>
              <a:rPr lang="en-US" sz="2900" dirty="0" err="1" smtClean="0"/>
              <a:t>Ondine</a:t>
            </a:r>
            <a:r>
              <a:rPr lang="en-US" sz="2900" dirty="0" smtClean="0"/>
              <a:t> </a:t>
            </a:r>
            <a:r>
              <a:rPr lang="en-US" sz="2900" dirty="0" err="1" smtClean="0"/>
              <a:t>Chanon</a:t>
            </a:r>
            <a:endParaRPr sz="2900" dirty="0"/>
          </a:p>
          <a:p>
            <a:pPr lvl="0" algn="l">
              <a:defRPr sz="1800"/>
            </a:pPr>
            <a:r>
              <a:rPr lang="en-US" sz="2000" dirty="0" smtClean="0"/>
              <a:t>Computational Science and </a:t>
            </a:r>
          </a:p>
          <a:p>
            <a:pPr lvl="0" algn="l">
              <a:defRPr sz="1800"/>
            </a:pPr>
            <a:r>
              <a:rPr lang="en-US" sz="2000" dirty="0" smtClean="0"/>
              <a:t>Engineering</a:t>
            </a:r>
            <a:endParaRPr sz="2000" dirty="0"/>
          </a:p>
          <a:p>
            <a:pPr lvl="0" algn="l">
              <a:defRPr sz="1800"/>
            </a:pPr>
            <a:endParaRPr sz="2000" dirty="0"/>
          </a:p>
          <a:p>
            <a:pPr lvl="0" algn="l">
              <a:defRPr sz="1800"/>
            </a:pPr>
            <a:r>
              <a:rPr lang="en-US" sz="2900" dirty="0" smtClean="0"/>
              <a:t>Nicolas </a:t>
            </a:r>
            <a:r>
              <a:rPr lang="en-US" sz="2900" dirty="0" err="1"/>
              <a:t>H</a:t>
            </a:r>
            <a:r>
              <a:rPr lang="en-US" sz="2900" dirty="0" err="1" smtClean="0"/>
              <a:t>ubacher</a:t>
            </a:r>
            <a:endParaRPr sz="2900" dirty="0"/>
          </a:p>
          <a:p>
            <a:pPr lvl="0" algn="l">
              <a:defRPr sz="1800"/>
            </a:pPr>
            <a:r>
              <a:rPr lang="en-US" sz="2000" dirty="0" smtClean="0"/>
              <a:t>Computer Science</a:t>
            </a:r>
            <a:endParaRPr sz="2000" dirty="0"/>
          </a:p>
          <a:p>
            <a:pPr lvl="0" algn="l">
              <a:defRPr sz="1800"/>
            </a:pPr>
            <a:endParaRPr sz="2000" dirty="0"/>
          </a:p>
          <a:p>
            <a:pPr lvl="0" algn="l">
              <a:defRPr sz="1800"/>
            </a:pPr>
            <a:r>
              <a:rPr lang="en-US" sz="2900" dirty="0" smtClean="0"/>
              <a:t>Stefano </a:t>
            </a:r>
            <a:r>
              <a:rPr lang="en-US" sz="2900" dirty="0" err="1" smtClean="0"/>
              <a:t>Savarè</a:t>
            </a:r>
            <a:endParaRPr sz="2900" dirty="0"/>
          </a:p>
          <a:p>
            <a:pPr algn="l">
              <a:defRPr sz="1800"/>
            </a:pPr>
            <a:r>
              <a:rPr lang="en-US" sz="2000" dirty="0" smtClean="0"/>
              <a:t>Computational </a:t>
            </a:r>
            <a:r>
              <a:rPr lang="en-US" sz="2000" dirty="0"/>
              <a:t>Science and </a:t>
            </a:r>
            <a:endParaRPr lang="en-US" sz="2000" dirty="0" smtClean="0"/>
          </a:p>
          <a:p>
            <a:pPr algn="l">
              <a:defRPr sz="1800"/>
            </a:pPr>
            <a:r>
              <a:rPr lang="en-US" sz="2000" dirty="0" smtClean="0"/>
              <a:t>Engineering</a:t>
            </a:r>
            <a:endParaRPr lang="en-US" sz="2000" dirty="0"/>
          </a:p>
        </p:txBody>
      </p:sp>
      <p:sp>
        <p:nvSpPr>
          <p:cNvPr id="5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55" name="Shape 55"/>
          <p:cNvSpPr/>
          <p:nvPr/>
        </p:nvSpPr>
        <p:spPr>
          <a:xfrm>
            <a:off x="10941473" y="7347"/>
            <a:ext cx="1155766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smtClean="0"/>
              <a:t>CSE - IN</a:t>
            </a:r>
            <a:endParaRPr sz="23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32" y="2857295"/>
            <a:ext cx="4114800" cy="6235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5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Particle Swarm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172954" y="2593729"/>
                <a:ext cx="12646192" cy="508222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R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𝐹</m:t>
                      </m:r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𝑣</m:t>
                          </m:r>
                        </m:sub>
                      </m:sSub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⋅</m:t>
                      </m:r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𝑉</m:t>
                      </m:r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⋅</m:t>
                      </m:r>
                      <m:d>
                        <m:dPr>
                          <m:ctrlP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1−</m:t>
                          </m:r>
                          <m:rad>
                            <m:radPr>
                              <m:degHide m:val="on"/>
                              <m:ctrlP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de-CH" sz="4000" b="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4000" b="0" i="1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CH" sz="4000" b="0" i="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Δ</m:t>
                                  </m:r>
                                </m:sub>
                              </m:sSub>
                              <m: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de-CH" sz="4000" b="0" i="0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Δ</m:t>
                              </m:r>
                              <m: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</m:rad>
                        </m:e>
                      </m:d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⋅</m:t>
                      </m:r>
                      <m:f>
                        <m:fPr>
                          <m:ctrlP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  <m: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⋅</m:t>
                      </m:r>
                      <m:f>
                        <m:fPr>
                          <m:ctrlP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CH" sz="4000" b="0" i="1" smtClean="0">
                                  <a:solidFill>
                                    <a:srgbClr val="000000"/>
                                  </a:solidFill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CH" sz="4000" b="0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𝑔</m:t>
                          </m:r>
                        </m:sub>
                      </m:sSub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⋅</m:t>
                      </m:r>
                      <m:r>
                        <a:rPr lang="de-CH" sz="4000" b="0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𝐺</m:t>
                      </m:r>
                    </m:oMath>
                  </m:oMathPara>
                </a14:m>
                <a:endParaRPr kumimoji="0" lang="en-US" sz="40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endParaRPr>
              </a:p>
              <a:p>
                <a:pPr marR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endParaRPr kumimoji="0" lang="en-US" sz="40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endParaRPr>
              </a:p>
              <a:p>
                <a:pPr marL="571500" indent="-571500" algn="l" rtl="0" latinLnBrk="1" hangingPunct="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2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CH" sz="32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3200" baseline="0" dirty="0" smtClean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2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CH" sz="3200" b="0" i="0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Δ</m:t>
                        </m:r>
                      </m:sub>
                    </m:sSub>
                  </m:oMath>
                </a14:m>
                <a:r>
                  <a:rPr lang="en-US" sz="3200" baseline="0" dirty="0" smtClean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2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CH" sz="32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3200" baseline="0" dirty="0" smtClean="0">
                    <a:solidFill>
                      <a:srgbClr val="00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2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de-CH" sz="32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sz="3200" baseline="0" dirty="0" smtClean="0">
                    <a:solidFill>
                      <a:srgbClr val="000000"/>
                    </a:solidFill>
                  </a:rPr>
                  <a:t>: appropriate weights</a:t>
                </a:r>
              </a:p>
              <a:p>
                <a:pPr marL="571500" indent="-571500" algn="l" rtl="0" latinLnBrk="1" hangingPunct="0">
                  <a:buFont typeface="Arial" charset="0"/>
                  <a:buChar char="•"/>
                  <a:tabLst>
                    <a:tab pos="1260475" algn="l"/>
                  </a:tabLst>
                </a:pPr>
                <a14:m>
                  <m:oMath xmlns:m="http://schemas.openxmlformats.org/officeDocument/2006/math">
                    <m:r>
                      <a:rPr lang="de-CH" sz="3200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</m:oMath>
                </a14:m>
                <a:r>
                  <a:rPr lang="en-US" sz="3200" dirty="0" smtClean="0">
                    <a:solidFill>
                      <a:srgbClr val="000000"/>
                    </a:solidFill>
                  </a:rPr>
                  <a:t>:	average velocity of the unit center</a:t>
                </a:r>
              </a:p>
              <a:p>
                <a:pPr marL="571500" indent="-571500" algn="l" rtl="0" latinLnBrk="1" hangingPunct="0">
                  <a:buFont typeface="Arial" charset="0"/>
                  <a:buChar char="•"/>
                  <a:tabLst>
                    <a:tab pos="1260475" algn="l"/>
                  </a:tabLst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CH" sz="3200" b="0" i="0" smtClean="0">
                        <a:solidFill>
                          <a:srgbClr val="000000"/>
                        </a:solidFill>
                        <a:latin typeface="Cambria Math"/>
                      </a:rPr>
                      <m:t>Δ</m:t>
                    </m:r>
                    <m:r>
                      <a:rPr lang="de-CH" sz="3200" b="0" i="1" smtClean="0">
                        <a:solidFill>
                          <a:srgbClr val="000000"/>
                        </a:solidFill>
                        <a:latin typeface="Cambria Math"/>
                      </a:rPr>
                      <m:t>𝑉</m:t>
                    </m:r>
                  </m:oMath>
                </a14:m>
                <a:r>
                  <a:rPr lang="en-US" sz="3200" dirty="0" smtClean="0">
                    <a:solidFill>
                      <a:srgbClr val="000000"/>
                    </a:solidFill>
                  </a:rPr>
                  <a:t>:	average difference of wheel velocity</a:t>
                </a:r>
                <a:endParaRPr lang="en-US" sz="3200" baseline="0" dirty="0" smtClean="0">
                  <a:solidFill>
                    <a:srgbClr val="000000"/>
                  </a:solidFill>
                </a:endParaRPr>
              </a:p>
              <a:p>
                <a:pPr marL="571500" indent="-571500" algn="l" rtl="0" latinLnBrk="1" hangingPunct="0">
                  <a:buFont typeface="Arial" charset="0"/>
                  <a:buChar char="•"/>
                  <a:tabLst>
                    <a:tab pos="12604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2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de-CH" sz="32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3200" dirty="0" smtClean="0">
                    <a:solidFill>
                      <a:srgbClr val="000000"/>
                    </a:solidFill>
                  </a:rPr>
                  <a:t>: 	mean distance of the robot to its nearest obstacle</a:t>
                </a:r>
              </a:p>
              <a:p>
                <a:pPr marL="571500" indent="-571500" algn="l" rtl="0" latinLnBrk="1" hangingPunct="0">
                  <a:buFont typeface="Arial" charset="0"/>
                  <a:buChar char="•"/>
                  <a:tabLst>
                    <a:tab pos="1260475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CH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2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de-CH" sz="32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3200" dirty="0" smtClean="0">
                    <a:solidFill>
                      <a:srgbClr val="000000"/>
                    </a:solidFill>
                  </a:rPr>
                  <a:t>: 	mean </a:t>
                </a:r>
                <a:r>
                  <a:rPr lang="en-US" sz="3200" dirty="0">
                    <a:solidFill>
                      <a:srgbClr val="000000"/>
                    </a:solidFill>
                  </a:rPr>
                  <a:t>distance </a:t>
                </a:r>
                <a:r>
                  <a:rPr lang="en-US" sz="3200" dirty="0" smtClean="0">
                    <a:solidFill>
                      <a:srgbClr val="000000"/>
                    </a:solidFill>
                  </a:rPr>
                  <a:t>to the expected position in the formation</a:t>
                </a:r>
              </a:p>
              <a:p>
                <a:pPr marL="571500" indent="-571500" algn="l" rtl="0" latinLnBrk="1" hangingPunct="0">
                  <a:buFont typeface="Arial" charset="0"/>
                  <a:buChar char="•"/>
                  <a:tabLst>
                    <a:tab pos="1260475" algn="l"/>
                  </a:tabLst>
                </a:pPr>
                <a14:m>
                  <m:oMath xmlns:m="http://schemas.openxmlformats.org/officeDocument/2006/math">
                    <m:r>
                      <a:rPr lang="de-CH" sz="3200" b="0" i="1" smtClean="0">
                        <a:solidFill>
                          <a:srgbClr val="000000"/>
                        </a:solidFill>
                        <a:latin typeface="Cambria Math"/>
                      </a:rPr>
                      <m:t>𝐺</m:t>
                    </m:r>
                  </m:oMath>
                </a14:m>
                <a:r>
                  <a:rPr lang="en-US" sz="3200" dirty="0" smtClean="0">
                    <a:solidFill>
                      <a:srgbClr val="000000"/>
                    </a:solidFill>
                  </a:rPr>
                  <a:t>: 	</a:t>
                </a:r>
                <a:r>
                  <a:rPr lang="en-US" sz="3200" baseline="0" dirty="0" smtClean="0">
                    <a:solidFill>
                      <a:srgbClr val="000000"/>
                    </a:solidFill>
                  </a:rPr>
                  <a:t>decreases with</a:t>
                </a:r>
                <a:r>
                  <a:rPr lang="en-US" sz="3200" dirty="0" smtClean="0">
                    <a:solidFill>
                      <a:srgbClr val="000000"/>
                    </a:solidFill>
                  </a:rPr>
                  <a:t> the final distance to the goal</a:t>
                </a:r>
                <a:endParaRPr kumimoji="0" lang="en-US" sz="42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Gill Sans"/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54" y="2593729"/>
                <a:ext cx="12646192" cy="5082225"/>
              </a:xfrm>
              <a:prstGeom prst="rect">
                <a:avLst/>
              </a:prstGeom>
              <a:blipFill rotWithShape="0">
                <a:blip r:embed="rId2"/>
                <a:stretch>
                  <a:fillRect b="-335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2" name="Shape 55"/>
          <p:cNvSpPr/>
          <p:nvPr/>
        </p:nvSpPr>
        <p:spPr>
          <a:xfrm>
            <a:off x="11131432" y="7347"/>
            <a:ext cx="77585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10/18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946500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61717" y="1939866"/>
            <a:ext cx="846866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 different worlds </a:t>
            </a: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considered </a:t>
            </a: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for PSO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34" y="2767904"/>
            <a:ext cx="10351230" cy="5175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4321" y="8101748"/>
            <a:ext cx="166872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</a:rPr>
              <a:t>1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Random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5921" y="8101748"/>
            <a:ext cx="2967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</a:rPr>
              <a:t>2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Wall of obstacles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60098" y="8101748"/>
            <a:ext cx="36115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3.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D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ifficult configuration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20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6" name="Shape 55"/>
          <p:cNvSpPr/>
          <p:nvPr/>
        </p:nvSpPr>
        <p:spPr>
          <a:xfrm>
            <a:off x="11131432" y="7347"/>
            <a:ext cx="77585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11/18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988687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04" y="5779991"/>
            <a:ext cx="10109101" cy="2343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04" y="2214176"/>
            <a:ext cx="10109101" cy="2873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5138" y="4889781"/>
            <a:ext cx="46070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Parameters manually tuned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6997" y="8020820"/>
            <a:ext cx="39033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Weights found by PSO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1" name="Shape 55"/>
          <p:cNvSpPr/>
          <p:nvPr/>
        </p:nvSpPr>
        <p:spPr>
          <a:xfrm>
            <a:off x="11131430" y="7347"/>
            <a:ext cx="77585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12/18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787045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7" y="1562147"/>
            <a:ext cx="5320290" cy="35914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1543383"/>
            <a:ext cx="5366565" cy="3593596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4" y="5342469"/>
            <a:ext cx="5375511" cy="3602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8709" y="4112614"/>
            <a:ext cx="19604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Random world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13568" y="4117223"/>
            <a:ext cx="15116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Wall world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6799" y="7918621"/>
            <a:ext cx="19123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Difficult world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5434" y="5266531"/>
            <a:ext cx="6611066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Wedge formation; </a:t>
            </a:r>
            <a:r>
              <a:rPr lang="en-US" sz="3200" smtClean="0">
                <a:solidFill>
                  <a:srgbClr val="000000"/>
                </a:solidFill>
              </a:rPr>
              <a:t>o</a:t>
            </a: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bstacles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known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through the supervisor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Better convergence: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world with a  difficult configuration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More iterations and more particles would be needed in the other 2    worlds to perform a better analysis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3" name="Shape 55"/>
          <p:cNvSpPr/>
          <p:nvPr/>
        </p:nvSpPr>
        <p:spPr>
          <a:xfrm>
            <a:off x="11131430" y="7347"/>
            <a:ext cx="77585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13/18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623200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1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5" name="Shape 55"/>
          <p:cNvSpPr/>
          <p:nvPr/>
        </p:nvSpPr>
        <p:spPr>
          <a:xfrm>
            <a:off x="11131430" y="7347"/>
            <a:ext cx="77585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14/18</a:t>
            </a:r>
            <a:endParaRPr sz="2300" dirty="0"/>
          </a:p>
        </p:txBody>
      </p:sp>
      <p:pic>
        <p:nvPicPr>
          <p:cNvPr id="2" name="differentFormatio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329" y="2752863"/>
            <a:ext cx="11109213" cy="6248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3243" y="1840170"/>
            <a:ext cx="4581383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formations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3044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1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9" name="Shape 55"/>
          <p:cNvSpPr/>
          <p:nvPr/>
        </p:nvSpPr>
        <p:spPr>
          <a:xfrm>
            <a:off x="11131430" y="7347"/>
            <a:ext cx="77585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15/18</a:t>
            </a:r>
            <a:endParaRPr sz="2300" dirty="0"/>
          </a:p>
        </p:txBody>
      </p:sp>
      <p:sp>
        <p:nvSpPr>
          <p:cNvPr id="3" name="TextBox 2"/>
          <p:cNvSpPr txBox="1"/>
          <p:nvPr/>
        </p:nvSpPr>
        <p:spPr>
          <a:xfrm>
            <a:off x="4478642" y="1869406"/>
            <a:ext cx="393216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PSO optimization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4" name="PS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508" y="2682532"/>
            <a:ext cx="11080496" cy="62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87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Conclusions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553" y="2292737"/>
            <a:ext cx="11974993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Hand tuned parameter</a:t>
            </a:r>
            <a:r>
              <a:rPr lang="en-US" sz="3200" dirty="0" smtClean="0">
                <a:solidFill>
                  <a:srgbClr val="000000"/>
                </a:solidFill>
              </a:rPr>
              <a:t>s already provide a good controller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PSO – OCBA is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a powerful tool: better results but higher               simulation time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Unit-centered formation control is more robust to different              formations than the leader referenced formation control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Formation does not have a big influence on PSO, but worlds do.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Noisy measures lead to suboptimal results: sensor measures and     local communications </a:t>
            </a:r>
            <a:endParaRPr kumimoji="0" lang="en-US" sz="3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Further work: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	- </a:t>
            </a:r>
            <a:r>
              <a:rPr lang="en-US" sz="3200" dirty="0" err="1" smtClean="0">
                <a:solidFill>
                  <a:srgbClr val="000000"/>
                </a:solidFill>
              </a:rPr>
              <a:t>odometry</a:t>
            </a:r>
            <a:r>
              <a:rPr lang="en-US" sz="3200" dirty="0" smtClean="0">
                <a:solidFill>
                  <a:srgbClr val="000000"/>
                </a:solidFill>
              </a:rPr>
              <a:t> based positioning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computation of fitness metrics in the robot’s controllers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combine PSO worlds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131430" y="7347"/>
            <a:ext cx="77585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16/18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240528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u="sng" dirty="0"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Bibliography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2" name="Shape 67"/>
          <p:cNvSpPr/>
          <p:nvPr/>
        </p:nvSpPr>
        <p:spPr>
          <a:xfrm>
            <a:off x="-3129" y="1959786"/>
            <a:ext cx="13068301" cy="693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6700" lvl="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err="1" smtClean="0">
                <a:solidFill>
                  <a:srgbClr val="B51A00"/>
                </a:solidFill>
              </a:rPr>
              <a:t>Arkin</a:t>
            </a:r>
            <a:r>
              <a:rPr lang="fr-CH" sz="2000" dirty="0" smtClean="0">
                <a:solidFill>
                  <a:srgbClr val="B51A00"/>
                </a:solidFill>
              </a:rPr>
              <a:t>, Ronald C.</a:t>
            </a:r>
            <a:r>
              <a:rPr sz="2000" dirty="0">
                <a:solidFill>
                  <a:srgbClr val="B51A00"/>
                </a:solidFill>
              </a:rPr>
              <a:t/>
            </a:r>
            <a:br>
              <a:rPr sz="2000" dirty="0">
                <a:solidFill>
                  <a:srgbClr val="B51A00"/>
                </a:solidFill>
              </a:rPr>
            </a:br>
            <a:r>
              <a:rPr lang="fr-CH" sz="2000" dirty="0" err="1" smtClean="0"/>
              <a:t>Motor-schema</a:t>
            </a:r>
            <a:r>
              <a:rPr lang="fr-CH" sz="2000" dirty="0" smtClean="0"/>
              <a:t> </a:t>
            </a:r>
            <a:r>
              <a:rPr lang="fr-CH" sz="2000" dirty="0" err="1" smtClean="0"/>
              <a:t>based</a:t>
            </a:r>
            <a:r>
              <a:rPr lang="fr-CH" sz="2000" dirty="0" smtClean="0"/>
              <a:t> navigation for a mobile robot: An </a:t>
            </a:r>
            <a:r>
              <a:rPr lang="fr-CH" sz="2000" dirty="0" err="1" smtClean="0"/>
              <a:t>approach</a:t>
            </a:r>
            <a:r>
              <a:rPr lang="fr-CH" sz="2000" dirty="0" smtClean="0"/>
              <a:t> to </a:t>
            </a:r>
            <a:r>
              <a:rPr lang="fr-CH" sz="2000" dirty="0" err="1" smtClean="0"/>
              <a:t>programming</a:t>
            </a:r>
            <a:r>
              <a:rPr lang="fr-CH" sz="2000" dirty="0" smtClean="0"/>
              <a:t> by </a:t>
            </a:r>
            <a:r>
              <a:rPr lang="fr-CH" sz="2000" dirty="0" err="1" smtClean="0"/>
              <a:t>behavior</a:t>
            </a:r>
            <a:r>
              <a:rPr lang="fr-CH" sz="2000" dirty="0" smtClean="0"/>
              <a:t>. </a:t>
            </a:r>
            <a:r>
              <a:rPr lang="fr-CH" sz="2000" dirty="0" err="1" smtClean="0"/>
              <a:t>Robotics</a:t>
            </a:r>
            <a:r>
              <a:rPr lang="fr-CH" sz="2000" dirty="0" smtClean="0"/>
              <a:t> and Automation. </a:t>
            </a:r>
            <a:r>
              <a:rPr lang="fr-CH" sz="2000" dirty="0" err="1" smtClean="0"/>
              <a:t>Proceedings</a:t>
            </a:r>
            <a:r>
              <a:rPr lang="fr-CH" sz="2000" dirty="0" smtClean="0"/>
              <a:t>.</a:t>
            </a:r>
            <a:r>
              <a:rPr sz="2000" dirty="0" smtClean="0"/>
              <a:t> </a:t>
            </a:r>
            <a:r>
              <a:rPr sz="2000" dirty="0"/>
              <a:t/>
            </a:r>
            <a:br>
              <a:rPr sz="2000" dirty="0"/>
            </a:br>
            <a:r>
              <a:rPr lang="fr-CH" sz="2000" i="1" dirty="0" smtClean="0">
                <a:solidFill>
                  <a:srgbClr val="B51A00"/>
                </a:solidFill>
              </a:rPr>
              <a:t>IEEE International </a:t>
            </a:r>
            <a:r>
              <a:rPr lang="fr-CH" sz="2000" i="1" dirty="0" err="1" smtClean="0">
                <a:solidFill>
                  <a:srgbClr val="B51A00"/>
                </a:solidFill>
              </a:rPr>
              <a:t>Conference</a:t>
            </a:r>
            <a:r>
              <a:rPr lang="fr-CH" sz="2000" i="1" dirty="0" smtClean="0">
                <a:solidFill>
                  <a:srgbClr val="B51A00"/>
                </a:solidFill>
              </a:rPr>
              <a:t> on. Vol. 4. IEEE, 1987.</a:t>
            </a:r>
          </a:p>
          <a:p>
            <a:pPr marL="266700" lvl="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err="1" smtClean="0">
                <a:solidFill>
                  <a:srgbClr val="B51A00"/>
                </a:solidFill>
              </a:rPr>
              <a:t>Balch</a:t>
            </a:r>
            <a:r>
              <a:rPr lang="fr-CH" sz="2000" dirty="0" smtClean="0">
                <a:solidFill>
                  <a:srgbClr val="B51A00"/>
                </a:solidFill>
              </a:rPr>
              <a:t>, Tucker and </a:t>
            </a:r>
            <a:r>
              <a:rPr lang="fr-CH" sz="2000" dirty="0" err="1" smtClean="0">
                <a:solidFill>
                  <a:srgbClr val="B51A00"/>
                </a:solidFill>
              </a:rPr>
              <a:t>Arkin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 err="1" smtClean="0"/>
              <a:t>Behavior-based</a:t>
            </a:r>
            <a:r>
              <a:rPr lang="fr-CH" sz="2000" dirty="0" smtClean="0"/>
              <a:t> formation control for multi-robot teams. </a:t>
            </a:r>
            <a:r>
              <a:rPr lang="fr-CH" sz="2000" dirty="0" err="1" smtClean="0"/>
              <a:t>Robotics</a:t>
            </a:r>
            <a:r>
              <a:rPr lang="fr-CH" sz="2000" dirty="0" smtClean="0"/>
              <a:t> and Automation.</a:t>
            </a:r>
            <a:r>
              <a:rPr lang="en-US" sz="2000" dirty="0" smtClean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>
                <a:solidFill>
                  <a:srgbClr val="B51A00"/>
                </a:solidFill>
              </a:rPr>
              <a:t>IEEE </a:t>
            </a:r>
            <a:r>
              <a:rPr lang="en-US" sz="2000" i="1" dirty="0" smtClean="0">
                <a:solidFill>
                  <a:srgbClr val="B51A00"/>
                </a:solidFill>
              </a:rPr>
              <a:t>Transactions on 14.6 (1998): 926-939. </a:t>
            </a:r>
          </a:p>
          <a:p>
            <a:pPr marL="266700" lvl="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smtClean="0">
                <a:solidFill>
                  <a:srgbClr val="B51A00"/>
                </a:solidFill>
              </a:rPr>
              <a:t>Di Mario, Navarro and </a:t>
            </a:r>
            <a:r>
              <a:rPr lang="fr-CH" sz="2000" dirty="0" err="1" smtClean="0">
                <a:solidFill>
                  <a:srgbClr val="B51A00"/>
                </a:solidFill>
              </a:rPr>
              <a:t>Martinoli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 err="1" smtClean="0"/>
              <a:t>Analysis</a:t>
            </a:r>
            <a:r>
              <a:rPr lang="fr-CH" sz="2000" dirty="0" smtClean="0"/>
              <a:t> of fitness noise in </a:t>
            </a:r>
            <a:r>
              <a:rPr lang="fr-CH" sz="2000" dirty="0" err="1" smtClean="0"/>
              <a:t>particle</a:t>
            </a:r>
            <a:r>
              <a:rPr lang="fr-CH" sz="2000" dirty="0" smtClean="0"/>
              <a:t> </a:t>
            </a:r>
            <a:r>
              <a:rPr lang="fr-CH" sz="2000" dirty="0" err="1" smtClean="0"/>
              <a:t>swarm</a:t>
            </a:r>
            <a:r>
              <a:rPr lang="fr-CH" sz="2000" dirty="0" smtClean="0"/>
              <a:t> </a:t>
            </a:r>
            <a:r>
              <a:rPr lang="fr-CH" sz="2000" dirty="0" err="1" smtClean="0"/>
              <a:t>optimization</a:t>
            </a:r>
            <a:r>
              <a:rPr lang="fr-CH" sz="2000" dirty="0" smtClean="0"/>
              <a:t>: </a:t>
            </a:r>
            <a:r>
              <a:rPr lang="fr-CH" sz="2000" dirty="0" err="1" smtClean="0"/>
              <a:t>From</a:t>
            </a:r>
            <a:r>
              <a:rPr lang="fr-CH" sz="2000" dirty="0" smtClean="0"/>
              <a:t> </a:t>
            </a:r>
            <a:r>
              <a:rPr lang="fr-CH" sz="2000" dirty="0" err="1" smtClean="0"/>
              <a:t>robotic</a:t>
            </a:r>
            <a:r>
              <a:rPr lang="fr-CH" sz="2000" dirty="0" smtClean="0"/>
              <a:t> </a:t>
            </a:r>
            <a:r>
              <a:rPr lang="fr-CH" sz="2000" dirty="0" err="1" smtClean="0"/>
              <a:t>learning</a:t>
            </a:r>
            <a:r>
              <a:rPr lang="fr-CH" sz="2000" dirty="0" smtClean="0"/>
              <a:t> to benchmark </a:t>
            </a:r>
            <a:r>
              <a:rPr lang="fr-CH" sz="2000" dirty="0" err="1" smtClean="0"/>
              <a:t>functions</a:t>
            </a:r>
            <a:r>
              <a:rPr lang="fr-CH" sz="2000" dirty="0" smtClean="0"/>
              <a:t>. </a:t>
            </a:r>
            <a:r>
              <a:rPr lang="fr-CH" sz="2000" dirty="0" err="1" smtClean="0"/>
              <a:t>Evolutionaly</a:t>
            </a:r>
            <a:r>
              <a:rPr lang="fr-CH" sz="2000" dirty="0" smtClean="0"/>
              <a:t> Computation (CEC).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>
                <a:solidFill>
                  <a:srgbClr val="B51A00"/>
                </a:solidFill>
              </a:rPr>
              <a:t>IEEE </a:t>
            </a:r>
            <a:r>
              <a:rPr lang="en-US" sz="2000" i="1" dirty="0" smtClean="0">
                <a:solidFill>
                  <a:srgbClr val="B51A00"/>
                </a:solidFill>
              </a:rPr>
              <a:t>Congress on. IEEE, 2014.</a:t>
            </a:r>
          </a:p>
          <a:p>
            <a:pPr marL="26670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>
                <a:solidFill>
                  <a:srgbClr val="B51A00"/>
                </a:solidFill>
              </a:rPr>
              <a:t>Eberhart, Kennedy.</a:t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/>
              <a:t>A New </a:t>
            </a:r>
            <a:r>
              <a:rPr lang="fr-CH" sz="2000" dirty="0" err="1"/>
              <a:t>Optimizer</a:t>
            </a:r>
            <a:r>
              <a:rPr lang="fr-CH" sz="2000" dirty="0"/>
              <a:t> </a:t>
            </a:r>
            <a:r>
              <a:rPr lang="fr-CH" sz="2000" dirty="0" err="1"/>
              <a:t>Using</a:t>
            </a:r>
            <a:r>
              <a:rPr lang="fr-CH" sz="2000" dirty="0"/>
              <a:t> </a:t>
            </a:r>
            <a:r>
              <a:rPr lang="fr-CH" sz="2000" dirty="0" err="1"/>
              <a:t>Particle</a:t>
            </a:r>
            <a:r>
              <a:rPr lang="fr-CH" sz="2000" dirty="0"/>
              <a:t> </a:t>
            </a:r>
            <a:r>
              <a:rPr lang="fr-CH" sz="2000" dirty="0" err="1"/>
              <a:t>Swarm</a:t>
            </a:r>
            <a:r>
              <a:rPr lang="fr-CH" sz="2000" dirty="0"/>
              <a:t> Theory. </a:t>
            </a:r>
            <a:r>
              <a:rPr lang="fr-CH" sz="2000" dirty="0" err="1"/>
              <a:t>Sixth</a:t>
            </a:r>
            <a:r>
              <a:rPr lang="fr-CH" sz="2000" dirty="0"/>
              <a:t> International Symposium on Micro Machine and </a:t>
            </a:r>
            <a:r>
              <a:rPr lang="fr-CH" sz="2000" dirty="0" err="1"/>
              <a:t>Human</a:t>
            </a:r>
            <a:r>
              <a:rPr lang="fr-CH" sz="2000" dirty="0"/>
              <a:t> Science.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>
                <a:solidFill>
                  <a:srgbClr val="B51A00"/>
                </a:solidFill>
              </a:rPr>
              <a:t>IEEE 1995.</a:t>
            </a:r>
          </a:p>
          <a:p>
            <a:pPr marL="26670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smtClean="0">
                <a:solidFill>
                  <a:srgbClr val="B51A00"/>
                </a:solidFill>
              </a:rPr>
              <a:t>Di Mario, Navarro and </a:t>
            </a:r>
            <a:r>
              <a:rPr lang="fr-CH" sz="2000" dirty="0" err="1" smtClean="0">
                <a:solidFill>
                  <a:srgbClr val="B51A00"/>
                </a:solidFill>
              </a:rPr>
              <a:t>Martinoli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/>
              <a:t>A </a:t>
            </a:r>
            <a:r>
              <a:rPr lang="fr-CH" sz="2000" dirty="0" err="1" smtClean="0"/>
              <a:t>Distributed</a:t>
            </a:r>
            <a:r>
              <a:rPr lang="fr-CH" sz="2000" dirty="0" smtClean="0"/>
              <a:t> Noise-</a:t>
            </a:r>
            <a:r>
              <a:rPr lang="fr-CH" sz="2000" dirty="0" err="1" smtClean="0"/>
              <a:t>Resistant</a:t>
            </a:r>
            <a:r>
              <a:rPr lang="fr-CH" sz="2000" dirty="0" smtClean="0"/>
              <a:t> </a:t>
            </a:r>
            <a:r>
              <a:rPr lang="fr-CH" sz="2000" dirty="0" err="1" smtClean="0"/>
              <a:t>Particle</a:t>
            </a:r>
            <a:r>
              <a:rPr lang="fr-CH" sz="2000" dirty="0" smtClean="0"/>
              <a:t> </a:t>
            </a:r>
            <a:r>
              <a:rPr lang="fr-CH" sz="2000" dirty="0" err="1" smtClean="0"/>
              <a:t>Swarm</a:t>
            </a:r>
            <a:r>
              <a:rPr lang="fr-CH" sz="2000" dirty="0" smtClean="0"/>
              <a:t> </a:t>
            </a:r>
            <a:r>
              <a:rPr lang="fr-CH" sz="2000" dirty="0" err="1" smtClean="0"/>
              <a:t>Optimization</a:t>
            </a:r>
            <a:r>
              <a:rPr lang="fr-CH" sz="2000" dirty="0" smtClean="0"/>
              <a:t> </a:t>
            </a:r>
            <a:r>
              <a:rPr lang="fr-CH" sz="2000" dirty="0" err="1" smtClean="0"/>
              <a:t>Algorithm</a:t>
            </a:r>
            <a:r>
              <a:rPr lang="fr-CH" sz="2000" dirty="0" smtClean="0"/>
              <a:t> for High-</a:t>
            </a:r>
            <a:r>
              <a:rPr lang="fr-CH" sz="2000" dirty="0" err="1" smtClean="0"/>
              <a:t>Dimensional</a:t>
            </a:r>
            <a:r>
              <a:rPr lang="fr-CH" sz="2000" dirty="0" smtClean="0"/>
              <a:t> Multi-Robot Learning.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>
                <a:solidFill>
                  <a:srgbClr val="B51A00"/>
                </a:solidFill>
              </a:rPr>
              <a:t>IEEE </a:t>
            </a:r>
            <a:r>
              <a:rPr lang="en-US" sz="2000" i="1" dirty="0" smtClean="0">
                <a:solidFill>
                  <a:srgbClr val="B51A00"/>
                </a:solidFill>
              </a:rPr>
              <a:t>International Conference on Robotics and Automation. No. EPFL-CONF-206842, 2015.</a:t>
            </a:r>
          </a:p>
          <a:p>
            <a:pPr marL="26670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err="1" smtClean="0">
                <a:solidFill>
                  <a:srgbClr val="B51A00"/>
                </a:solidFill>
              </a:rPr>
              <a:t>Floreano</a:t>
            </a:r>
            <a:r>
              <a:rPr lang="fr-CH" sz="2000" dirty="0">
                <a:solidFill>
                  <a:srgbClr val="B51A00"/>
                </a:solidFill>
              </a:rPr>
              <a:t> </a:t>
            </a:r>
            <a:r>
              <a:rPr lang="fr-CH" sz="2000" dirty="0" smtClean="0">
                <a:solidFill>
                  <a:srgbClr val="B51A00"/>
                </a:solidFill>
              </a:rPr>
              <a:t>and </a:t>
            </a:r>
            <a:r>
              <a:rPr lang="fr-CH" sz="2000" dirty="0" err="1" smtClean="0">
                <a:solidFill>
                  <a:srgbClr val="B51A00"/>
                </a:solidFill>
              </a:rPr>
              <a:t>Mondada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 smtClean="0"/>
              <a:t>Evolution of Homing Navigation in Real Mobile Robot </a:t>
            </a:r>
            <a:r>
              <a:rPr lang="fr-CH" sz="2000" dirty="0" err="1" smtClean="0"/>
              <a:t>Systems</a:t>
            </a:r>
            <a:r>
              <a:rPr lang="fr-CH" sz="2000" dirty="0" smtClean="0"/>
              <a:t>, Man and </a:t>
            </a:r>
            <a:r>
              <a:rPr lang="fr-CH" sz="2000" dirty="0" err="1" smtClean="0"/>
              <a:t>Cybernetics</a:t>
            </a:r>
            <a:r>
              <a:rPr lang="fr-CH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 smtClean="0">
                <a:solidFill>
                  <a:srgbClr val="B51A00"/>
                </a:solidFill>
              </a:rPr>
              <a:t>Part B, IEEE Transactions on. Vol.26, Iss.3, Jun 1996, p.396-407.</a:t>
            </a:r>
          </a:p>
          <a:p>
            <a:pPr marL="26670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err="1" smtClean="0">
                <a:solidFill>
                  <a:srgbClr val="B51A00"/>
                </a:solidFill>
              </a:rPr>
              <a:t>Pugh</a:t>
            </a:r>
            <a:r>
              <a:rPr lang="fr-CH" sz="2000" dirty="0" smtClean="0">
                <a:solidFill>
                  <a:srgbClr val="B51A00"/>
                </a:solidFill>
              </a:rPr>
              <a:t>, </a:t>
            </a:r>
            <a:r>
              <a:rPr lang="fr-CH" sz="2000" dirty="0" err="1" smtClean="0">
                <a:solidFill>
                  <a:srgbClr val="B51A00"/>
                </a:solidFill>
              </a:rPr>
              <a:t>Zang</a:t>
            </a:r>
            <a:r>
              <a:rPr lang="fr-CH" sz="2000" dirty="0" smtClean="0">
                <a:solidFill>
                  <a:srgbClr val="B51A00"/>
                </a:solidFill>
              </a:rPr>
              <a:t> and </a:t>
            </a:r>
            <a:r>
              <a:rPr lang="fr-CH" sz="2000" dirty="0" err="1" smtClean="0">
                <a:solidFill>
                  <a:srgbClr val="B51A00"/>
                </a:solidFill>
              </a:rPr>
              <a:t>Martinoli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 err="1" smtClean="0"/>
              <a:t>Particle</a:t>
            </a:r>
            <a:r>
              <a:rPr lang="fr-CH" sz="2000" dirty="0" smtClean="0"/>
              <a:t> </a:t>
            </a:r>
            <a:r>
              <a:rPr lang="fr-CH" sz="2000" dirty="0" err="1" smtClean="0"/>
              <a:t>swarm</a:t>
            </a:r>
            <a:r>
              <a:rPr lang="fr-CH" sz="2000" dirty="0" smtClean="0"/>
              <a:t> </a:t>
            </a:r>
            <a:r>
              <a:rPr lang="fr-CH" sz="2000" dirty="0" err="1" smtClean="0"/>
              <a:t>optimization</a:t>
            </a:r>
            <a:r>
              <a:rPr lang="fr-CH" sz="2000" dirty="0" smtClean="0"/>
              <a:t> for </a:t>
            </a:r>
            <a:r>
              <a:rPr lang="fr-CH" sz="2000" dirty="0" err="1" smtClean="0"/>
              <a:t>unsupervised</a:t>
            </a:r>
            <a:r>
              <a:rPr lang="fr-CH" sz="2000" dirty="0" smtClean="0"/>
              <a:t> </a:t>
            </a:r>
            <a:r>
              <a:rPr lang="fr-CH" sz="2000" dirty="0" err="1" smtClean="0"/>
              <a:t>robotic</a:t>
            </a:r>
            <a:r>
              <a:rPr lang="fr-CH" sz="2000" dirty="0" smtClean="0"/>
              <a:t> </a:t>
            </a:r>
            <a:r>
              <a:rPr lang="fr-CH" sz="2000" dirty="0" err="1" smtClean="0"/>
              <a:t>learning</a:t>
            </a:r>
            <a:r>
              <a:rPr lang="fr-CH" sz="2000" dirty="0" smtClean="0"/>
              <a:t>.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 smtClean="0">
                <a:solidFill>
                  <a:srgbClr val="B51A00"/>
                </a:solidFill>
              </a:rPr>
              <a:t>Swarm Intelligence Symposium. No. SWIS-CONF-2005-004. 2005</a:t>
            </a:r>
            <a:endParaRPr lang="en-US" sz="2000" i="1" dirty="0">
              <a:solidFill>
                <a:srgbClr val="B51A00"/>
              </a:solidFill>
            </a:endParaRPr>
          </a:p>
        </p:txBody>
      </p:sp>
      <p:sp>
        <p:nvSpPr>
          <p:cNvPr id="13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9" name="Shape 55"/>
          <p:cNvSpPr/>
          <p:nvPr/>
        </p:nvSpPr>
        <p:spPr>
          <a:xfrm>
            <a:off x="11131430" y="7347"/>
            <a:ext cx="77585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17/18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993838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The end… almost !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5413" y="4671040"/>
            <a:ext cx="934127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Thank</a:t>
            </a:r>
            <a:r>
              <a:rPr kumimoji="0" lang="en-US" sz="4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you for your attention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rgbClr val="000000"/>
                </a:solidFill>
              </a:rPr>
              <a:t>Questions?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131430" y="7347"/>
            <a:ext cx="77585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18/18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320871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1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4" name="Shape 55"/>
          <p:cNvSpPr/>
          <p:nvPr/>
        </p:nvSpPr>
        <p:spPr>
          <a:xfrm>
            <a:off x="10941473" y="7347"/>
            <a:ext cx="1155766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smtClean="0"/>
              <a:t>CSE - IN</a:t>
            </a: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15508096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Content	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0537" y="3350569"/>
            <a:ext cx="12175963" cy="3334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Introduction,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goals and motivation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baseline="0" dirty="0" smtClean="0">
                <a:solidFill>
                  <a:srgbClr val="000000"/>
                </a:solidFill>
              </a:rPr>
              <a:t>Motor-schemas</a:t>
            </a:r>
            <a:r>
              <a:rPr lang="en-US" dirty="0" smtClean="0">
                <a:solidFill>
                  <a:srgbClr val="000000"/>
                </a:solidFill>
              </a:rPr>
              <a:t> based navigation </a:t>
            </a:r>
            <a:r>
              <a:rPr lang="en-US" dirty="0" err="1" smtClean="0">
                <a:solidFill>
                  <a:srgbClr val="000000"/>
                </a:solidFill>
              </a:rPr>
              <a:t>behaviour</a:t>
            </a:r>
            <a:endParaRPr lang="en-US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</a:rPr>
              <a:t>Particle Swarm Optimization </a:t>
            </a:r>
            <a:r>
              <a:rPr lang="en-US" i="1" dirty="0" smtClean="0">
                <a:solidFill>
                  <a:srgbClr val="000000"/>
                </a:solidFill>
              </a:rPr>
              <a:t>(PSO) </a:t>
            </a:r>
            <a:endParaRPr lang="en-US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4200" b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Conclusions</a:t>
            </a:r>
            <a:endParaRPr kumimoji="0" lang="en-US" sz="42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5" name="Shape 55"/>
          <p:cNvSpPr/>
          <p:nvPr/>
        </p:nvSpPr>
        <p:spPr>
          <a:xfrm>
            <a:off x="11205168" y="7347"/>
            <a:ext cx="628377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2/18</a:t>
            </a:r>
          </a:p>
        </p:txBody>
      </p:sp>
    </p:spTree>
    <p:extLst>
      <p:ext uri="{BB962C8B-B14F-4D97-AF65-F5344CB8AC3E}">
        <p14:creationId xmlns:p14="http://schemas.microsoft.com/office/powerpoint/2010/main" val="17544575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-1" y="417101"/>
            <a:ext cx="14147800" cy="130673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Introduction, goals and motivation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081" y="2718668"/>
            <a:ext cx="12037419" cy="7304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Set-up</a:t>
            </a:r>
          </a:p>
          <a:p>
            <a:pPr lvl="2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- 1 goal</a:t>
            </a:r>
          </a:p>
          <a:p>
            <a:pPr lvl="2" indent="0" algn="l" rtl="0" latinLnBrk="1" hangingPunct="0"/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	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- 4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robots</a:t>
            </a:r>
          </a:p>
          <a:p>
            <a:pPr lvl="2" indent="0" algn="l" rtl="0" latinLnBrk="1" hangingPunct="0"/>
            <a:r>
              <a:rPr lang="en-US" sz="3200" baseline="0" dirty="0">
                <a:solidFill>
                  <a:srgbClr val="000000"/>
                </a:solidFill>
              </a:rPr>
              <a:t>	</a:t>
            </a:r>
            <a:r>
              <a:rPr lang="en-US" sz="3200" baseline="0" dirty="0" smtClean="0">
                <a:solidFill>
                  <a:srgbClr val="000000"/>
                </a:solidFill>
              </a:rPr>
              <a:t>-</a:t>
            </a:r>
            <a:r>
              <a:rPr lang="en-US" sz="3200" dirty="0" smtClean="0">
                <a:solidFill>
                  <a:srgbClr val="000000"/>
                </a:solidFill>
              </a:rPr>
              <a:t> some obstacles</a:t>
            </a:r>
          </a:p>
          <a:p>
            <a:pPr lvl="2" indent="0" algn="l" rtl="0" latinLnBrk="1" hangingPunct="0"/>
            <a:endParaRPr lang="en-US" sz="3200" dirty="0" smtClean="0">
              <a:solidFill>
                <a:srgbClr val="000000"/>
              </a:solidFill>
            </a:endParaRPr>
          </a:p>
          <a:p>
            <a:pPr marL="571500" lvl="1" indent="-571500" algn="l" rtl="0" latinLnBrk="1" hangingPunct="0">
              <a:buFont typeface="Arial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Two-step project</a:t>
            </a:r>
          </a:p>
          <a:p>
            <a:pPr lvl="3" indent="0" algn="l" rtl="0" latinLnBrk="1" hangingPunct="0"/>
            <a:r>
              <a:rPr lang="en-US" sz="3200" dirty="0" smtClean="0">
                <a:solidFill>
                  <a:srgbClr val="000000"/>
                </a:solidFill>
              </a:rPr>
              <a:t>	- basic navigation control, based of 4 motor-schemas</a:t>
            </a:r>
          </a:p>
          <a:p>
            <a:pPr lvl="3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PSO implementation</a:t>
            </a:r>
          </a:p>
          <a:p>
            <a:pPr lvl="3" indent="0" algn="l" rtl="0" latinLnBrk="1" hangingPunct="0"/>
            <a:endParaRPr lang="en-US" sz="3200" dirty="0" smtClean="0">
              <a:solidFill>
                <a:srgbClr val="000000"/>
              </a:solidFill>
            </a:endParaRPr>
          </a:p>
          <a:p>
            <a:pPr marL="457200" lvl="2" indent="-457200" algn="l" rtl="0" latinLnBrk="1" hangingPunct="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Aim</a:t>
            </a:r>
          </a:p>
          <a:p>
            <a:pPr lvl="2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- find the good balance between the objectives to get the best </a:t>
            </a:r>
            <a:endParaRPr lang="en-US" sz="3200" dirty="0" smtClean="0">
              <a:solidFill>
                <a:srgbClr val="000000"/>
              </a:solidFill>
            </a:endParaRPr>
          </a:p>
          <a:p>
            <a:pPr lvl="2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 </a:t>
            </a:r>
            <a:r>
              <a:rPr lang="en-US" sz="3200" dirty="0" smtClean="0">
                <a:solidFill>
                  <a:srgbClr val="000000"/>
                </a:solidFill>
              </a:rPr>
              <a:t> possible </a:t>
            </a:r>
            <a:r>
              <a:rPr lang="en-US" sz="3200" dirty="0" err="1">
                <a:solidFill>
                  <a:srgbClr val="000000"/>
                </a:solidFill>
              </a:rPr>
              <a:t>behaviour</a:t>
            </a:r>
            <a:endParaRPr lang="en-US" sz="3200" dirty="0">
              <a:solidFill>
                <a:srgbClr val="000000"/>
              </a:solidFill>
            </a:endParaRPr>
          </a:p>
          <a:p>
            <a:pPr marL="571500" lvl="1" indent="-571500" algn="l" rtl="0" latinLnBrk="1" hangingPunct="0">
              <a:buFont typeface="Arial" charset="0"/>
              <a:buChar char="•"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rgbClr val="000000"/>
                </a:solidFill>
              </a:rPr>
              <a:t>	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1474"/>
            <a:ext cx="8064500" cy="3655138"/>
          </a:xfrm>
          <a:prstGeom prst="rect">
            <a:avLst/>
          </a:prstGeom>
        </p:spPr>
      </p:pic>
      <p:sp>
        <p:nvSpPr>
          <p:cNvPr id="13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205168" y="7347"/>
            <a:ext cx="62837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3/18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488451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44" y="4937892"/>
            <a:ext cx="4224321" cy="4224321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Motor-schemas</a:t>
            </a:r>
            <a:endParaRPr sz="4500" dirty="0">
              <a:solidFill>
                <a:srgbClr val="B51A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3" y="1904648"/>
            <a:ext cx="3794125" cy="3765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2212" y="2549467"/>
            <a:ext cx="7764378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Each motor-schema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generates a vector 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    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field </a:t>
            </a:r>
          </a:p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The global vector field is the sum of all the computed individual vector fields</a:t>
            </a:r>
          </a:p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Difficulty: presence of local minima</a:t>
            </a:r>
          </a:p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0463" y="1806098"/>
            <a:ext cx="3741409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General concept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9586" y="5690057"/>
            <a:ext cx="427841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Sphere of influence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600" y="6615034"/>
            <a:ext cx="7633368" cy="185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Most of the implemented motor-schemas use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this co</a:t>
            </a:r>
            <a:r>
              <a:rPr lang="en-US" sz="3200" dirty="0" smtClean="0">
                <a:solidFill>
                  <a:srgbClr val="000000"/>
                </a:solidFill>
              </a:rPr>
              <a:t>ncept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Example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equation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r="-3788"/>
          <a:stretch/>
        </p:blipFill>
        <p:spPr>
          <a:xfrm>
            <a:off x="4032000" y="7471789"/>
            <a:ext cx="3311999" cy="1547825"/>
          </a:xfrm>
          <a:prstGeom prst="rect">
            <a:avLst/>
          </a:prstGeom>
        </p:spPr>
      </p:pic>
      <p:sp>
        <p:nvSpPr>
          <p:cNvPr id="20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3" name="Shape 55"/>
          <p:cNvSpPr/>
          <p:nvPr/>
        </p:nvSpPr>
        <p:spPr>
          <a:xfrm>
            <a:off x="11205168" y="7347"/>
            <a:ext cx="62837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4/18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6237236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02" y="6483010"/>
            <a:ext cx="8951396" cy="2921018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Motor-schemas</a:t>
            </a:r>
            <a:endParaRPr sz="4500" dirty="0">
              <a:solidFill>
                <a:srgbClr val="B51A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91" y="2082800"/>
            <a:ext cx="7208252" cy="3604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1631203"/>
            <a:ext cx="5445401" cy="5519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Move to goal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Keep formation 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unit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centered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Robot avoidance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	- local communication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Obstacle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avoidance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supervisor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	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- distance sensors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baseline="0" dirty="0" smtClean="0">
                <a:solidFill>
                  <a:srgbClr val="000000"/>
                </a:solidFill>
              </a:rPr>
              <a:t>Random walk</a:t>
            </a:r>
          </a:p>
          <a:p>
            <a:pPr lvl="1" indent="0" algn="l" rtl="0" latinLnBrk="1" hangingPunct="0"/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	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- noise generation frequency</a:t>
            </a:r>
          </a:p>
          <a:p>
            <a:pPr lvl="1" indent="0" algn="l" rtl="0" latinLnBrk="1" hangingPunct="0"/>
            <a:r>
              <a:rPr lang="en-US" sz="3200" baseline="0" dirty="0">
                <a:solidFill>
                  <a:srgbClr val="000000"/>
                </a:solidFill>
              </a:rPr>
              <a:t>	</a:t>
            </a:r>
            <a:r>
              <a:rPr lang="en-US" sz="3200" baseline="0" dirty="0" smtClean="0">
                <a:solidFill>
                  <a:srgbClr val="000000"/>
                </a:solidFill>
              </a:rPr>
              <a:t>- fading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2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6" name="Shape 55"/>
          <p:cNvSpPr/>
          <p:nvPr/>
        </p:nvSpPr>
        <p:spPr>
          <a:xfrm>
            <a:off x="11205168" y="7347"/>
            <a:ext cx="62837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5/18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055469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Particle Swarm Optimization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205168" y="7347"/>
            <a:ext cx="62837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6/18</a:t>
            </a:r>
            <a:endParaRPr sz="2300" dirty="0"/>
          </a:p>
        </p:txBody>
      </p:sp>
      <p:sp>
        <p:nvSpPr>
          <p:cNvPr id="19" name="TextBox 3"/>
          <p:cNvSpPr txBox="1"/>
          <p:nvPr/>
        </p:nvSpPr>
        <p:spPr>
          <a:xfrm>
            <a:off x="355600" y="1725661"/>
            <a:ext cx="11673840" cy="699678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 rtl="0" latinLnBrk="1" hangingPunct="0">
              <a:buFont typeface="Arial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15 parameters </a:t>
            </a:r>
            <a:r>
              <a:rPr lang="en-US" sz="3200" dirty="0">
                <a:solidFill>
                  <a:srgbClr val="000000"/>
                </a:solidFill>
              </a:rPr>
              <a:t>to </a:t>
            </a:r>
            <a:r>
              <a:rPr lang="en-US" sz="3200" dirty="0" smtClean="0">
                <a:solidFill>
                  <a:srgbClr val="000000"/>
                </a:solidFill>
              </a:rPr>
              <a:t>optimize:</a:t>
            </a:r>
            <a:endParaRPr lang="en-US" sz="3200" dirty="0">
              <a:solidFill>
                <a:srgbClr val="000000"/>
              </a:solidFill>
            </a:endParaRPr>
          </a:p>
          <a:p>
            <a:pPr lvl="1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- </a:t>
            </a:r>
            <a:r>
              <a:rPr lang="en-US" sz="3200" dirty="0" smtClean="0">
                <a:solidFill>
                  <a:srgbClr val="000000"/>
                </a:solidFill>
              </a:rPr>
              <a:t>Weights </a:t>
            </a:r>
            <a:r>
              <a:rPr lang="en-US" sz="3200" dirty="0">
                <a:solidFill>
                  <a:srgbClr val="000000"/>
                </a:solidFill>
              </a:rPr>
              <a:t>for each motor-schema</a:t>
            </a:r>
          </a:p>
          <a:p>
            <a:pPr lvl="1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- </a:t>
            </a:r>
            <a:r>
              <a:rPr lang="en-US" sz="3200" dirty="0" smtClean="0">
                <a:solidFill>
                  <a:srgbClr val="000000"/>
                </a:solidFill>
              </a:rPr>
              <a:t>Minimum </a:t>
            </a:r>
            <a:r>
              <a:rPr lang="en-US" sz="3200" dirty="0">
                <a:solidFill>
                  <a:srgbClr val="000000"/>
                </a:solidFill>
              </a:rPr>
              <a:t>and maximum </a:t>
            </a:r>
            <a:r>
              <a:rPr lang="en-US" sz="3200" dirty="0" smtClean="0">
                <a:solidFill>
                  <a:srgbClr val="000000"/>
                </a:solidFill>
              </a:rPr>
              <a:t>thresholds</a:t>
            </a:r>
          </a:p>
          <a:p>
            <a:pPr lvl="1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Parameters for random walk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Manual setting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sz="320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Computationally expensive problem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‘Particle Space’: one dimension per parameter</a:t>
            </a:r>
          </a:p>
          <a:p>
            <a:pPr lvl="2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normalized dimension ranges</a:t>
            </a:r>
          </a:p>
          <a:p>
            <a:pPr lvl="1" indent="0" algn="l" rtl="0" latinLnBrk="1" hangingPunct="0"/>
            <a:endParaRPr lang="en-US" sz="3200" dirty="0">
              <a:solidFill>
                <a:srgbClr val="000000"/>
              </a:solidFill>
            </a:endParaRPr>
          </a:p>
          <a:p>
            <a:pPr marL="571500" indent="-571500" algn="l" rtl="0" latinLnBrk="1" hangingPunct="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Problems with </a:t>
            </a:r>
            <a:r>
              <a:rPr lang="en-US" sz="3200" dirty="0" err="1">
                <a:solidFill>
                  <a:srgbClr val="000000"/>
                </a:solidFill>
              </a:rPr>
              <a:t>Webots</a:t>
            </a:r>
            <a:r>
              <a:rPr lang="en-US" sz="3200" dirty="0">
                <a:solidFill>
                  <a:srgbClr val="000000"/>
                </a:solidFill>
              </a:rPr>
              <a:t> ®</a:t>
            </a:r>
          </a:p>
          <a:p>
            <a:pPr lvl="1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en-US" sz="3200" dirty="0" smtClean="0">
                <a:solidFill>
                  <a:srgbClr val="000000"/>
                </a:solidFill>
              </a:rPr>
              <a:t>We </a:t>
            </a:r>
            <a:r>
              <a:rPr lang="en-US" sz="3200" dirty="0" smtClean="0">
                <a:solidFill>
                  <a:srgbClr val="000000"/>
                </a:solidFill>
              </a:rPr>
              <a:t>have only </a:t>
            </a:r>
            <a:r>
              <a:rPr lang="en-US" sz="3200" dirty="0" smtClean="0">
                <a:solidFill>
                  <a:srgbClr val="000000"/>
                </a:solidFill>
              </a:rPr>
              <a:t>optimized the motor-schema weights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803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PSO Formula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205168" y="7347"/>
            <a:ext cx="62837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7/18</a:t>
            </a:r>
            <a:endParaRPr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3"/>
              <p:cNvSpPr txBox="1"/>
              <p:nvPr/>
            </p:nvSpPr>
            <p:spPr>
              <a:xfrm>
                <a:off x="355600" y="1889269"/>
                <a:ext cx="12280900" cy="19146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algn="l" rtl="0" latinLnBrk="1" hangingPunct="0"/>
                <a:r>
                  <a:rPr lang="de-CH" sz="3500" dirty="0" smtClean="0">
                    <a:solidFill>
                      <a:srgbClr val="000000"/>
                    </a:solidFill>
                  </a:rPr>
                  <a:t>		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CH" sz="350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𝑣</m:t>
                        </m:r>
                      </m:e>
                      <m:sub/>
                      <m:sup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de-CH" sz="3500" i="1">
                        <a:solidFill>
                          <a:srgbClr val="000000"/>
                        </a:solidFill>
                        <a:latin typeface="Cambria Math"/>
                      </a:rPr>
                      <m:t>=</m:t>
                    </m:r>
                    <m:r>
                      <a:rPr lang="de-CH" sz="3500" i="1">
                        <a:solidFill>
                          <a:srgbClr val="000000"/>
                        </a:solidFill>
                        <a:latin typeface="Cambria Math"/>
                      </a:rPr>
                      <m:t>𝑤</m:t>
                    </m:r>
                    <m:r>
                      <a:rPr lang="de-CH" sz="3500" i="1">
                        <a:solidFill>
                          <a:srgbClr val="000000"/>
                        </a:solidFill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de-CH" sz="35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𝑣</m:t>
                        </m:r>
                      </m:e>
                      <m:sup>
                        <m:d>
                          <m:dPr>
                            <m:ctrlPr>
                              <a:rPr lang="de-CH" sz="35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de-CH" sz="35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de-CH" sz="35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−1</m:t>
                            </m:r>
                          </m:e>
                        </m:d>
                      </m:sup>
                    </m:sSup>
                  </m:oMath>
                </a14:m>
                <a:endParaRPr lang="de-CH" sz="350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 algn="l" rtl="0" latinLnBrk="1" hangingPunct="0"/>
                <a:r>
                  <a:rPr lang="de-CH" sz="3500" dirty="0" smtClean="0">
                    <a:solidFill>
                      <a:srgbClr val="000000"/>
                    </a:solidFill>
                  </a:rPr>
                  <a:t>								</a:t>
                </a:r>
                <a14:m>
                  <m:oMath xmlns:m="http://schemas.openxmlformats.org/officeDocument/2006/math">
                    <m:r>
                      <a:rPr lang="de-CH" sz="3500" i="1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de-CH" sz="35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de-CH" sz="3500" i="1">
                        <a:solidFill>
                          <a:srgbClr val="000000"/>
                        </a:solidFill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de-CH" sz="35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𝑟𝑛𝑑</m:t>
                        </m:r>
                      </m:e>
                      <m:sub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de-CH" sz="3500" i="1">
                        <a:solidFill>
                          <a:srgbClr val="000000"/>
                        </a:solidFill>
                        <a:latin typeface="Cambria Math"/>
                      </a:rPr>
                      <m:t>⋅</m:t>
                    </m:r>
                    <m:d>
                      <m:dPr>
                        <m:ctrlPr>
                          <a:rPr lang="de-CH" sz="3500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35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CH" sz="35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de-CH" sz="35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−</m:t>
                        </m:r>
                        <m:sSup>
                          <m:sSupPr>
                            <m:ctrlPr>
                              <a:rPr lang="de-CH" sz="35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CH" sz="35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de-CH" sz="3500" b="0" i="1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sz="3500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de-CH" sz="3500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de-CH" sz="3500" b="0" i="1" dirty="0" smtClean="0">
                  <a:solidFill>
                    <a:srgbClr val="000000"/>
                  </a:solidFill>
                  <a:latin typeface="Cambria Math"/>
                </a:endParaRPr>
              </a:p>
              <a:p>
                <a:pPr algn="l" rtl="0" latinLnBrk="1" hangingPunct="0"/>
                <a:r>
                  <a:rPr lang="de-CH" sz="3500" b="0" dirty="0" smtClean="0">
                    <a:solidFill>
                      <a:srgbClr val="000000"/>
                    </a:solidFill>
                  </a:rPr>
                  <a:t>								</a:t>
                </a:r>
                <a14:m>
                  <m:oMath xmlns:m="http://schemas.openxmlformats.org/officeDocument/2006/math">
                    <m:r>
                      <a:rPr lang="de-CH" sz="3500" b="0" i="1" smtClean="0">
                        <a:solidFill>
                          <a:srgbClr val="00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de-CH" sz="35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de-CH" sz="3500" i="1">
                        <a:solidFill>
                          <a:srgbClr val="000000"/>
                        </a:solidFill>
                        <a:latin typeface="Cambria Math"/>
                      </a:rPr>
                      <m:t>⋅</m:t>
                    </m:r>
                    <m:sSub>
                      <m:sSubPr>
                        <m:ctrlPr>
                          <a:rPr lang="de-CH" sz="35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𝑟𝑛𝑑</m:t>
                        </m:r>
                      </m:e>
                      <m:sub>
                        <m:r>
                          <a:rPr lang="de-CH" sz="3500" i="1">
                            <a:solidFill>
                              <a:srgbClr val="000000"/>
                            </a:solidFill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de-CH" sz="3500" i="1">
                        <a:solidFill>
                          <a:srgbClr val="000000"/>
                        </a:solidFill>
                        <a:latin typeface="Cambria Math"/>
                      </a:rPr>
                      <m:t>⋅</m:t>
                    </m:r>
                    <m:d>
                      <m:dPr>
                        <m:ctrlPr>
                          <a:rPr lang="de-CH" sz="3500" b="0" i="1" smtClean="0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CH" sz="35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de-CH" sz="35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de-CH" sz="3500" i="1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  <m:r>
                          <a:rPr lang="de-CH" sz="35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 −</m:t>
                        </m:r>
                        <m:sSup>
                          <m:sSupPr>
                            <m:ctrlPr>
                              <a:rPr lang="de-CH" sz="3500" b="0" i="1" smtClean="0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CH" sz="3500" b="0" i="1" smtClean="0">
                                <a:solidFill>
                                  <a:srgbClr val="000000"/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de-CH" sz="3500" b="0" i="1" smtClean="0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de-CH" sz="3500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de-CH" sz="3500" b="0" i="1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kumimoji="0" lang="en-US" sz="35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endParaRPr>
              </a:p>
            </p:txBody>
          </p:sp>
        </mc:Choice>
        <mc:Fallback>
          <p:sp>
            <p:nvSpPr>
              <p:cNvPr id="19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889269"/>
                <a:ext cx="12280900" cy="1914691"/>
              </a:xfrm>
              <a:prstGeom prst="rect">
                <a:avLst/>
              </a:prstGeom>
              <a:blipFill rotWithShape="0">
                <a:blip r:embed="rId2"/>
                <a:stretch>
                  <a:fillRect b="-637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el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904179"/>
                  </p:ext>
                </p:extLst>
              </p:nvPr>
            </p:nvGraphicFramePr>
            <p:xfrm>
              <a:off x="2161116" y="4142665"/>
              <a:ext cx="8669868" cy="44430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4964"/>
                    <a:gridCol w="4947920"/>
                    <a:gridCol w="1686984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2600" i="1" noProof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𝑤</m:t>
                                </m:r>
                              </m:oMath>
                            </m:oMathPara>
                          </a14:m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Inertia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0.6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260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2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CH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de-CH" sz="2600" i="1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Previous Iteration’s Velocity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-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600" i="1" noProof="0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 noProof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600" i="1" noProof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Neighbourhood Weight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2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600" i="1" noProof="0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600" i="1" noProof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GB" sz="2600" i="1" noProof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Pers</a:t>
                          </a:r>
                          <a:r>
                            <a:rPr lang="en-GB" sz="2600" baseline="0" noProof="0" dirty="0" smtClean="0"/>
                            <a:t>onal Best Weight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2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260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𝑟𝑛𝑑</m:t>
                                  </m:r>
                                </m:e>
                                <m:sub>
                                  <m:r>
                                    <a:rPr lang="de-CH" sz="2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2600" noProof="0" dirty="0" smtClean="0"/>
                            <a:t>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CH" sz="2600" i="1" smtClean="0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CH" sz="2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𝑟𝑛𝑑</m:t>
                                  </m:r>
                                </m:e>
                                <m:sub>
                                  <m:r>
                                    <a:rPr lang="de-CH" sz="2600" i="1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sub>
                              </m:sSub>
                            </m:oMath>
                          </a14:m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Random numbers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[0, 1]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260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2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CH" sz="2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Best Solution so Far in Neighbourhood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-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CH" sz="260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2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CH" sz="2600" i="1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Personal</a:t>
                          </a:r>
                          <a:r>
                            <a:rPr lang="en-GB" sz="2600" baseline="0" noProof="0" dirty="0" smtClean="0"/>
                            <a:t> Best Solution so Far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-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de-CH" sz="2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CH" sz="2600" b="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de-CH" sz="26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CH" sz="26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𝑖</m:t>
                                        </m:r>
                                        <m:r>
                                          <a:rPr lang="de-CH" sz="26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Previous Iteration’s Position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-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" name="Tabel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3904179"/>
                  </p:ext>
                </p:extLst>
              </p:nvPr>
            </p:nvGraphicFramePr>
            <p:xfrm>
              <a:off x="2161116" y="4142665"/>
              <a:ext cx="8669868" cy="44430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034964"/>
                    <a:gridCol w="4947920"/>
                    <a:gridCol w="1686984"/>
                  </a:tblGrid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" t="-11250" r="-326647" b="-83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Inertia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0.6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514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" t="-104706" r="-326647" b="-68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Previous Iteration’s Velocity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-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4876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" t="-217500" r="-326647" b="-63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Neighbourhood Weight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2</a:t>
                          </a:r>
                        </a:p>
                      </a:txBody>
                      <a:tcPr/>
                    </a:tc>
                  </a:tr>
                  <a:tr h="5182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" t="-298824" r="-326647" b="-49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Pers</a:t>
                          </a:r>
                          <a:r>
                            <a:rPr lang="en-GB" sz="2600" baseline="0" noProof="0" dirty="0" smtClean="0"/>
                            <a:t>onal Best Weight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2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5182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" t="-398824" r="-326647" b="-39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Random numbers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[0, 1]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883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" t="-292414" r="-326647" b="-1317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Best Solution so Far in Neighbourhood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-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51828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" t="-669412" r="-326647" b="-12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Personal</a:t>
                          </a:r>
                          <a:r>
                            <a:rPr lang="en-GB" sz="2600" baseline="0" noProof="0" dirty="0" smtClean="0"/>
                            <a:t> Best Solution so Far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-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  <a:tr h="514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9" t="-769412" r="-326647" b="-2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Previous Iteration’s Position</a:t>
                          </a:r>
                          <a:endParaRPr lang="en-GB" sz="26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600" noProof="0" dirty="0" smtClean="0"/>
                            <a:t>-</a:t>
                          </a:r>
                          <a:endParaRPr lang="en-GB" sz="26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01071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PSO Parameters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205169" y="7347"/>
            <a:ext cx="62837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8/18</a:t>
            </a:r>
            <a:endParaRPr sz="2300" dirty="0"/>
          </a:p>
        </p:txBody>
      </p:sp>
      <p:graphicFrame>
        <p:nvGraphicFramePr>
          <p:cNvPr id="3" name="Tabelle 2"/>
          <p:cNvGraphicFramePr>
            <a:graphicFrameLocks noGrp="1"/>
          </p:cNvGraphicFramePr>
          <p:nvPr>
            <p:extLst/>
          </p:nvPr>
        </p:nvGraphicFramePr>
        <p:xfrm>
          <a:off x="2683097" y="3708400"/>
          <a:ext cx="7625906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0481"/>
                <a:gridCol w="2515425"/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noProof="0" dirty="0" smtClean="0"/>
                        <a:t>Dimensionality</a:t>
                      </a:r>
                      <a:endParaRPr lang="en-GB" sz="2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0" dirty="0" smtClean="0"/>
                        <a:t>4</a:t>
                      </a:r>
                      <a:endParaRPr lang="en-GB" sz="28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0" dirty="0" smtClean="0"/>
                        <a:t>Flock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0" dirty="0" smtClean="0"/>
                        <a:t>5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0" dirty="0" smtClean="0"/>
                        <a:t>Neighbourhood Size</a:t>
                      </a:r>
                      <a:endParaRPr lang="en-GB" sz="2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0" dirty="0" smtClean="0"/>
                        <a:t>2</a:t>
                      </a:r>
                      <a:endParaRPr lang="en-GB" sz="28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0" dirty="0" smtClean="0"/>
                        <a:t>Neighbourhood</a:t>
                      </a:r>
                      <a:r>
                        <a:rPr lang="en-GB" sz="2800" baseline="0" noProof="0" dirty="0" smtClean="0"/>
                        <a:t> Type</a:t>
                      </a:r>
                      <a:endParaRPr lang="en-GB" sz="2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0" dirty="0" smtClean="0"/>
                        <a:t>‘Ring’</a:t>
                      </a:r>
                      <a:endParaRPr lang="en-GB" sz="28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0" dirty="0" smtClean="0"/>
                        <a:t>Ranges</a:t>
                      </a:r>
                      <a:endParaRPr lang="en-GB" sz="2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5842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noProof="0" dirty="0" smtClean="0"/>
                        <a:t>[0, 10]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noProof="0" dirty="0" smtClean="0"/>
                        <a:t>Maximum Velocity</a:t>
                      </a:r>
                      <a:endParaRPr lang="en-GB" sz="2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noProof="0" dirty="0" smtClean="0"/>
                        <a:t>1</a:t>
                      </a:r>
                      <a:endParaRPr lang="en-GB" sz="2800" noProof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8823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Optimally Computing Budget Allocation (OCBA)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0" name="Shape 55"/>
          <p:cNvSpPr/>
          <p:nvPr/>
        </p:nvSpPr>
        <p:spPr>
          <a:xfrm>
            <a:off x="11205169" y="7347"/>
            <a:ext cx="62837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9/18</a:t>
            </a:r>
            <a:endParaRPr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3"/>
              <p:cNvSpPr txBox="1"/>
              <p:nvPr/>
            </p:nvSpPr>
            <p:spPr>
              <a:xfrm>
                <a:off x="355600" y="2616089"/>
                <a:ext cx="11582400" cy="35496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571500" marR="0" indent="-57150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</a:pPr>
                <a:r>
                  <a:rPr lang="en-US" sz="3200" dirty="0" smtClean="0">
                    <a:solidFill>
                      <a:srgbClr val="000000"/>
                    </a:solidFill>
                  </a:rPr>
                  <a:t>Randomness: Problem of basic PSO</a:t>
                </a:r>
              </a:p>
              <a:p>
                <a:pPr marL="571500" marR="0" indent="-57150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</a:pPr>
                <a:r>
                  <a:rPr kumimoji="0" lang="en-US" sz="32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Gill Sans"/>
                  </a:rPr>
                  <a:t>OCBA </a:t>
                </a:r>
              </a:p>
              <a:p>
                <a:pPr marR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3200" dirty="0">
                    <a:solidFill>
                      <a:srgbClr val="000000"/>
                    </a:solidFill>
                  </a:rPr>
                  <a:t>	</a:t>
                </a:r>
                <a:r>
                  <a:rPr lang="en-US" sz="3200" dirty="0" smtClean="0">
                    <a:solidFill>
                      <a:srgbClr val="000000"/>
                    </a:solidFill>
                  </a:rPr>
                  <a:t>- Iteration Budget: Number of Evaluations to be performed</a:t>
                </a:r>
                <a:endParaRPr kumimoji="0" lang="en-US" sz="32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endParaRPr>
              </a:p>
              <a:p>
                <a:pPr algn="l" rtl="0" latinLnBrk="1" hangingPunct="0"/>
                <a:r>
                  <a:rPr lang="en-US" sz="3200" dirty="0">
                    <a:solidFill>
                      <a:srgbClr val="000000"/>
                    </a:solidFill>
                  </a:rPr>
                  <a:t>	</a:t>
                </a:r>
                <a:r>
                  <a:rPr lang="en-US" sz="3200" dirty="0" smtClean="0">
                    <a:solidFill>
                      <a:srgbClr val="000000"/>
                    </a:solidFill>
                  </a:rPr>
                  <a:t>- New positions are evaluated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CH" sz="32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𝑛</m:t>
                        </m:r>
                      </m:e>
                      <m:sub>
                        <m:r>
                          <a:rPr lang="de-CH" sz="3200" b="0" i="1" smtClean="0">
                            <a:solidFill>
                              <a:srgbClr val="000000"/>
                            </a:solidFill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 smtClean="0">
                    <a:solidFill>
                      <a:srgbClr val="000000"/>
                    </a:solidFill>
                  </a:rPr>
                  <a:t> times</a:t>
                </a:r>
                <a:endParaRPr lang="en-US" sz="3200" dirty="0">
                  <a:solidFill>
                    <a:srgbClr val="000000"/>
                  </a:solidFill>
                </a:endParaRPr>
              </a:p>
              <a:p>
                <a:pPr algn="l" rtl="0" latinLnBrk="1" hangingPunct="0"/>
                <a:r>
                  <a:rPr lang="en-US" sz="3200" dirty="0">
                    <a:solidFill>
                      <a:srgbClr val="000000"/>
                    </a:solidFill>
                  </a:rPr>
                  <a:t>	</a:t>
                </a:r>
                <a:r>
                  <a:rPr lang="en-US" sz="3200" dirty="0" smtClean="0">
                    <a:solidFill>
                      <a:srgbClr val="000000"/>
                    </a:solidFill>
                  </a:rPr>
                  <a:t>- Promising </a:t>
                </a:r>
                <a:r>
                  <a:rPr lang="en-US" sz="3200" dirty="0">
                    <a:solidFill>
                      <a:srgbClr val="000000"/>
                    </a:solidFill>
                  </a:rPr>
                  <a:t>p</a:t>
                </a:r>
                <a:r>
                  <a:rPr lang="en-US" sz="3200" dirty="0" smtClean="0">
                    <a:solidFill>
                      <a:srgbClr val="000000"/>
                    </a:solidFill>
                  </a:rPr>
                  <a:t>ositions </a:t>
                </a:r>
                <a:r>
                  <a:rPr lang="en-US" sz="3200" dirty="0">
                    <a:solidFill>
                      <a:srgbClr val="000000"/>
                    </a:solidFill>
                  </a:rPr>
                  <a:t>with high variance </a:t>
                </a:r>
                <a:r>
                  <a:rPr lang="en-US" sz="3200" dirty="0" smtClean="0">
                    <a:solidFill>
                      <a:srgbClr val="000000"/>
                    </a:solidFill>
                  </a:rPr>
                  <a:t>are re-evaluated</a:t>
                </a:r>
                <a:endParaRPr lang="en-US" sz="3200" dirty="0">
                  <a:solidFill>
                    <a:srgbClr val="000000"/>
                  </a:solidFill>
                </a:endParaRPr>
              </a:p>
              <a:p>
                <a:pPr marR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kumimoji="0" lang="en-US" sz="32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Wingdings" panose="05000000000000000000" pitchFamily="2" charset="2"/>
                  </a:rPr>
                  <a:t>	 </a:t>
                </a:r>
                <a:r>
                  <a:rPr kumimoji="0" lang="en-US" sz="32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Wingdings" panose="05000000000000000000" pitchFamily="2" charset="2"/>
                  </a:rPr>
                  <a:t>Results </a:t>
                </a:r>
                <a:r>
                  <a:rPr lang="en-US" sz="3200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are</a:t>
                </a:r>
                <a:r>
                  <a:rPr kumimoji="0" lang="en-US" sz="32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Wingdings" panose="05000000000000000000" pitchFamily="2" charset="2"/>
                  </a:rPr>
                  <a:t> </a:t>
                </a:r>
                <a:r>
                  <a:rPr kumimoji="0" lang="en-US" sz="3200" b="0" i="0" u="none" strike="noStrike" cap="none" spc="0" normalizeH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Wingdings" panose="05000000000000000000" pitchFamily="2" charset="2"/>
                  </a:rPr>
                  <a:t>more reliable</a:t>
                </a:r>
              </a:p>
              <a:p>
                <a:pPr marR="0" algn="l" defTabSz="584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</a:pPr>
                <a:r>
                  <a:rPr lang="en-US" sz="3200" dirty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	</a:t>
                </a:r>
                <a:r>
                  <a:rPr lang="en-US" sz="3200" dirty="0" smtClean="0">
                    <a:solidFill>
                      <a:srgbClr val="000000"/>
                    </a:solidFill>
                    <a:sym typeface="Wingdings" panose="05000000000000000000" pitchFamily="2" charset="2"/>
                  </a:rPr>
                  <a:t> More efficient than other re-evaluating PSO methods</a:t>
                </a:r>
                <a:endParaRPr kumimoji="0" lang="en-US" sz="32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Gill Sans"/>
                </a:endParaRPr>
              </a:p>
            </p:txBody>
          </p:sp>
        </mc:Choice>
        <mc:Fallback>
          <p:sp>
            <p:nvSpPr>
              <p:cNvPr id="18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2616089"/>
                <a:ext cx="11582400" cy="3549690"/>
              </a:xfrm>
              <a:prstGeom prst="rect">
                <a:avLst/>
              </a:prstGeom>
              <a:blipFill rotWithShape="0">
                <a:blip r:embed="rId2"/>
                <a:stretch>
                  <a:fillRect l="-1526" t="-1546" b="-5155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Tabelle 1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2683097" y="6669016"/>
              <a:ext cx="7625906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10481"/>
                    <a:gridCol w="2515425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sz="2800" noProof="0" dirty="0" smtClean="0"/>
                            <a:t>Iteration Budget</a:t>
                          </a:r>
                          <a:endParaRPr lang="en-GB" sz="28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800" noProof="0" dirty="0" smtClean="0"/>
                            <a:t>13</a:t>
                          </a:r>
                          <a:endParaRPr lang="en-GB" sz="2800" noProof="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800" i="1" smtClean="0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de-CH" sz="2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2800" noProof="0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noProof="0" dirty="0" smtClean="0"/>
                            <a:t>2</a:t>
                          </a: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de-CH" sz="2800" b="0" i="0" smtClean="0">
                                    <a:solidFill>
                                      <a:srgbClr val="000000"/>
                                    </a:solidFill>
                                    <a:latin typeface="Cambria Math"/>
                                  </a:rPr>
                                  <m:t>Δ</m:t>
                                </m:r>
                              </m:oMath>
                            </m:oMathPara>
                          </a14:m>
                          <a:endParaRPr lang="en-GB" sz="28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800" noProof="0" dirty="0" smtClean="0"/>
                            <a:t>4</a:t>
                          </a:r>
                          <a:endParaRPr lang="en-GB" sz="28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Tabelle 1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6116402"/>
                  </p:ext>
                </p:extLst>
              </p:nvPr>
            </p:nvGraphicFramePr>
            <p:xfrm>
              <a:off x="2683097" y="6669016"/>
              <a:ext cx="7625906" cy="1554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110481"/>
                    <a:gridCol w="2515425"/>
                  </a:tblGrid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sz="2800" noProof="0" dirty="0" smtClean="0"/>
                            <a:t>Iteration Budget</a:t>
                          </a:r>
                          <a:endParaRPr lang="en-GB" sz="28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800" noProof="0" dirty="0" smtClean="0"/>
                            <a:t>13</a:t>
                          </a:r>
                          <a:endParaRPr lang="en-GB" sz="2800" noProof="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11765" r="-49403" b="-1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5842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800" noProof="0" dirty="0" smtClean="0"/>
                            <a:t>2</a:t>
                          </a:r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11765" r="-49403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sz="2800" noProof="0" dirty="0" smtClean="0"/>
                            <a:t>4</a:t>
                          </a:r>
                          <a:endParaRPr lang="en-GB" sz="2800" noProof="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030880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791</Words>
  <Application>Microsoft Macintosh PowerPoint</Application>
  <PresentationFormat>Custom</PresentationFormat>
  <Paragraphs>279</Paragraphs>
  <Slides>19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 Rounded MT Bold</vt:lpstr>
      <vt:lpstr>Cambria Math</vt:lpstr>
      <vt:lpstr>Gill Sans</vt:lpstr>
      <vt:lpstr>Gill Sans SemiBold</vt:lpstr>
      <vt:lpstr>Lucida Grande</vt:lpstr>
      <vt:lpstr>Wingdings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Stefano Savare</cp:lastModifiedBy>
  <cp:revision>66</cp:revision>
  <cp:lastPrinted>2015-12-15T15:58:04Z</cp:lastPrinted>
  <dcterms:modified xsi:type="dcterms:W3CDTF">2015-12-15T16:38:32Z</dcterms:modified>
</cp:coreProperties>
</file>